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7" r:id="rId2"/>
    <p:sldId id="258" r:id="rId3"/>
    <p:sldId id="259" r:id="rId4"/>
    <p:sldId id="260" r:id="rId5"/>
    <p:sldId id="302" r:id="rId6"/>
    <p:sldId id="272" r:id="rId7"/>
    <p:sldId id="303" r:id="rId8"/>
    <p:sldId id="304" r:id="rId9"/>
    <p:sldId id="282" r:id="rId10"/>
    <p:sldId id="276" r:id="rId11"/>
    <p:sldId id="261" r:id="rId12"/>
    <p:sldId id="289" r:id="rId13"/>
    <p:sldId id="28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94"/>
  </p:normalViewPr>
  <p:slideViewPr>
    <p:cSldViewPr snapToGrid="0" snapToObjects="1">
      <p:cViewPr>
        <p:scale>
          <a:sx n="125" d="100"/>
          <a:sy n="125" d="100"/>
        </p:scale>
        <p:origin x="-61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32D4D-11F3-7D4F-8325-1F416538293C}" type="datetimeFigureOut">
              <a:rPr lang="en-US" smtClean="0"/>
              <a:t>2/7/20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66634C-BF47-D546-A5E8-1F4FA8A7D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739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D3C34-53C5-814C-8C00-6E96C5DE8ED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93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D4E69-E9A0-F846-842C-9CFCF051A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BEA271-97A1-BA4F-B2D2-CA504D0D80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83D2C-B5A4-9A42-B733-7E27B5E27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4AA10-1C1D-BF42-81A1-55A48F2F2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29405-1392-CF45-9D3E-426FCC577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789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78F4-B020-CE42-BD49-EB644ED85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31E009-2D98-9142-BB4F-A87AB6122F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746D7-743F-C546-956F-479B63E0C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DFEA7-585F-224F-A1D5-9CE26E52A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7B04B-61FF-E74E-9D5D-C9DFDA7EE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349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2DEF47-F016-4D49-B6D4-4B4DB9DBDD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D217E5-3223-6343-A394-9AD183AC0C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856F8-0472-DA49-9FDD-9D74A05DA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FA032-DFB2-0C4F-8AE2-C84F71D3A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83798-57CA-0F44-A3A9-218E8A94A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66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Image"/>
          <p:cNvSpPr>
            <a:spLocks noGrp="1"/>
          </p:cNvSpPr>
          <p:nvPr>
            <p:ph type="pic" sz="quarter" idx="13"/>
          </p:nvPr>
        </p:nvSpPr>
        <p:spPr>
          <a:xfrm>
            <a:off x="8643937" y="3250406"/>
            <a:ext cx="3071813" cy="2714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Image"/>
          <p:cNvSpPr>
            <a:spLocks noGrp="1"/>
          </p:cNvSpPr>
          <p:nvPr>
            <p:ph type="pic" sz="quarter" idx="14"/>
          </p:nvPr>
        </p:nvSpPr>
        <p:spPr>
          <a:xfrm>
            <a:off x="8643937" y="357187"/>
            <a:ext cx="3071813" cy="26699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Image"/>
          <p:cNvSpPr>
            <a:spLocks noGrp="1"/>
          </p:cNvSpPr>
          <p:nvPr>
            <p:ph type="pic" idx="15"/>
          </p:nvPr>
        </p:nvSpPr>
        <p:spPr>
          <a:xfrm>
            <a:off x="488156" y="357187"/>
            <a:ext cx="7846219" cy="560784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88156" y="6090047"/>
            <a:ext cx="7846219" cy="66079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160729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321457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482186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642915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716556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0616F-6329-5A41-AC9C-E8214A1E6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0E5F1-B83E-294D-BC46-C4D28DAA2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F198E-B5D2-7746-A26C-FA1B7C954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1C0BB-A455-3A4C-99F2-91AFFC7D4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2782A-29B2-3D43-A555-3C83A25DC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780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5D077-0BBE-0248-A087-B7049ADF6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875DF-36E7-454D-946E-7A4EBA29D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BA257-3916-4544-BC79-62E5CE06A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48BDF-BA7B-E847-AD25-CA1411946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FF86A-03DA-6C41-A5C8-BEC9B0E3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00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8DBED-691B-5E41-B5E9-213F1FBB5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39B12-35BF-1E47-9684-489E1EFC94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C61380-1E09-A042-8114-1322D7903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7BAD77-9FC1-8D42-BE75-C61562D9A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EF8B3A-2EB7-8E44-B5A2-8AA5C8C6C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1EA764-599E-9246-B3E0-AB0A147D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47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96E21-9774-774F-9D6D-AAAA4B4F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D5472-9E7B-9A4C-8FBB-A307E944C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D8E7EB-CB08-0C4A-9A8D-1928268180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47E663-28E5-6745-8A3E-282901EB05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005CFA-890F-034D-9881-581D34D755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97EDD7-63AD-5B4B-925F-AEB300EB7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C8EE85-5DA9-474F-A9BC-FBFBA49B0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88F299-1B36-A94A-948D-09858F5E2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679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42118-1F0D-4248-BA84-CD8B944CC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43D8D4-7E07-D547-A6F1-6800C02D2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A1006-E282-464F-B55E-7F621A897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A20E75-96B5-3D41-A2D1-F8C6F3A69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697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CE9148-E8E0-3844-AC2E-DF33E18D9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E1088B-70E1-A64B-AB83-62B833494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82CD24-85AA-9B40-9770-371B29C19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368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F70EF-DAE1-E344-B9E0-FE566E9F8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26134-5C21-E34D-A887-26B078964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919B77-F4DD-FF49-AF97-1AF7741A6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D5F145-9F04-1E44-A2DC-24EE719C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BC74F-33E1-BC41-B603-EE66DAA1F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85ADBE-1A30-B64A-83B5-AE149ED48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529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2E6D3-3BC5-F740-8202-ACCF35C9F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DCED18-4E0F-764D-AC6C-75983EEF8F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4D4B-3AEF-BD4F-B8F2-24D85D180A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13B81E-C87A-BB40-AD6C-442ABD83C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B107ED-3FCF-4D46-88AE-12EAD4CCA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7DB8AB-C7FF-B745-92A1-8101AF9FE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64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B96F4A-577C-E143-A12C-331345BB8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0E0D2-CB32-5942-89D8-F8B2EB921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7262F-A3D5-7945-AF97-79A75F78B4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09C43-1511-4443-82B1-EDA99C609C0F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A73DA-938E-F64E-840F-1F3CE2D9CB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6AC68-FD12-524C-AD39-2257C539D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6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jpe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842016BE-E9C3-1141-B85F-A5EEB9C8D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932330"/>
            <a:ext cx="12192000" cy="1255059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r>
              <a:rPr lang="en-US" sz="4600" dirty="0">
                <a:latin typeface="+mj-lt"/>
                <a:ea typeface="Helvetica" charset="0"/>
                <a:cs typeface="Helvetica" charset="0"/>
              </a:rPr>
              <a:t>Climate change reshapes the drivers of false spring risk in European trees</a:t>
            </a:r>
          </a:p>
          <a:p>
            <a:r>
              <a:rPr lang="en-US" sz="2600" b="1" dirty="0">
                <a:latin typeface="+mj-lt"/>
                <a:ea typeface="Helvetica" charset="0"/>
                <a:cs typeface="Helvetica" charset="0"/>
              </a:rPr>
              <a:t>Cat Chamberlain</a:t>
            </a:r>
          </a:p>
        </p:txBody>
      </p:sp>
    </p:spTree>
    <p:extLst>
      <p:ext uri="{BB962C8B-B14F-4D97-AF65-F5344CB8AC3E}">
        <p14:creationId xmlns:p14="http://schemas.microsoft.com/office/powerpoint/2010/main" val="1753907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706CAF-18D0-2447-8019-71D4FB5D7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446" y="0"/>
            <a:ext cx="8001000" cy="6858000"/>
          </a:xfrm>
          <a:prstGeom prst="rect">
            <a:avLst/>
          </a:prstGeom>
        </p:spPr>
      </p:pic>
      <p:pic>
        <p:nvPicPr>
          <p:cNvPr id="17" name="Picture 1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AEFA49D-94C7-0E49-BCCE-9BEEE5B8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446" y="0"/>
            <a:ext cx="800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19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36" y="539646"/>
            <a:ext cx="8842893" cy="5756223"/>
          </a:xfrm>
        </p:spPr>
      </p:pic>
    </p:spTree>
    <p:extLst>
      <p:ext uri="{BB962C8B-B14F-4D97-AF65-F5344CB8AC3E}">
        <p14:creationId xmlns:p14="http://schemas.microsoft.com/office/powerpoint/2010/main" val="2726338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81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424" y="3215931"/>
            <a:ext cx="4170178" cy="733951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156" y="108415"/>
            <a:ext cx="2861521" cy="9349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3360" y="348907"/>
            <a:ext cx="2868301" cy="9724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9441" y="9813"/>
            <a:ext cx="1823580" cy="1868057"/>
          </a:xfrm>
          <a:prstGeom prst="rect">
            <a:avLst/>
          </a:prstGeom>
        </p:spPr>
      </p:pic>
      <p:pic>
        <p:nvPicPr>
          <p:cNvPr id="2050" name="Picture 2" descr="mage result for university of british columbia logo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452" t="26452" r="8871" b="29462"/>
          <a:stretch/>
        </p:blipFill>
        <p:spPr bwMode="auto">
          <a:xfrm>
            <a:off x="2720044" y="108415"/>
            <a:ext cx="2497879" cy="9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59734" y="1004594"/>
            <a:ext cx="3314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THE TEMPORAL ECOLOGY LAB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4790" y="1368941"/>
            <a:ext cx="29041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Lizzie </a:t>
            </a:r>
            <a:r>
              <a:rPr lang="en-US" dirty="0" err="1"/>
              <a:t>Wolkovich</a:t>
            </a:r>
            <a:r>
              <a:rPr lang="en-US" dirty="0"/>
              <a:t>, PhD</a:t>
            </a:r>
          </a:p>
          <a:p>
            <a:r>
              <a:rPr lang="en-US" dirty="0"/>
              <a:t>Dan </a:t>
            </a:r>
            <a:r>
              <a:rPr lang="en-US" dirty="0" err="1"/>
              <a:t>Buonaiuto</a:t>
            </a:r>
            <a:endParaRPr lang="en-US" dirty="0"/>
          </a:p>
          <a:p>
            <a:r>
              <a:rPr lang="en-US" dirty="0"/>
              <a:t>Ignacio Morales-</a:t>
            </a:r>
            <a:r>
              <a:rPr lang="en-US" dirty="0" err="1"/>
              <a:t>Castilla</a:t>
            </a:r>
            <a:r>
              <a:rPr lang="en-US" dirty="0"/>
              <a:t>, PhD</a:t>
            </a:r>
          </a:p>
          <a:p>
            <a:r>
              <a:rPr lang="en-US" dirty="0"/>
              <a:t>Aileen </a:t>
            </a:r>
            <a:r>
              <a:rPr lang="en-US" dirty="0" err="1"/>
              <a:t>Ettinger</a:t>
            </a:r>
            <a:r>
              <a:rPr lang="en-US" dirty="0"/>
              <a:t>, PhD</a:t>
            </a:r>
          </a:p>
          <a:p>
            <a:r>
              <a:rPr lang="en-US" dirty="0"/>
              <a:t>Deirdre </a:t>
            </a:r>
            <a:r>
              <a:rPr lang="en-US" dirty="0" err="1"/>
              <a:t>Loughnan</a:t>
            </a:r>
            <a:endParaRPr lang="en-US" dirty="0"/>
          </a:p>
          <a:p>
            <a:r>
              <a:rPr lang="en-US" dirty="0"/>
              <a:t>Darwin </a:t>
            </a:r>
            <a:r>
              <a:rPr lang="en-US" dirty="0" err="1"/>
              <a:t>Sodhi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75049" y="1404704"/>
            <a:ext cx="4316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/>
              <a:t>ARNOLD ARBORETUM - TREE SPOTTERS</a:t>
            </a:r>
            <a:endParaRPr lang="en-US" sz="2000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9008454" y="1768239"/>
            <a:ext cx="23005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Suz</a:t>
            </a:r>
            <a:r>
              <a:rPr lang="en-US" dirty="0"/>
              <a:t> </a:t>
            </a:r>
            <a:r>
              <a:rPr lang="en-US" dirty="0" err="1"/>
              <a:t>Mrozak</a:t>
            </a:r>
            <a:endParaRPr lang="en-US" dirty="0"/>
          </a:p>
          <a:p>
            <a:r>
              <a:rPr lang="en-US" dirty="0"/>
              <a:t>Danny </a:t>
            </a:r>
            <a:r>
              <a:rPr lang="en-US" dirty="0" err="1"/>
              <a:t>Schissler</a:t>
            </a:r>
            <a:endParaRPr lang="en-US" dirty="0"/>
          </a:p>
          <a:p>
            <a:r>
              <a:rPr lang="en-US" dirty="0"/>
              <a:t>Kate </a:t>
            </a:r>
            <a:r>
              <a:rPr lang="en-US" dirty="0" err="1"/>
              <a:t>Stonefoot</a:t>
            </a:r>
            <a:endParaRPr lang="en-US" dirty="0"/>
          </a:p>
          <a:p>
            <a:r>
              <a:rPr lang="en-US" dirty="0"/>
              <a:t>Pam Thompson</a:t>
            </a:r>
          </a:p>
          <a:p>
            <a:r>
              <a:rPr lang="en-US" dirty="0"/>
              <a:t>Our Citizen Scientists!!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8337" y="3916496"/>
            <a:ext cx="2293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/>
              <a:t>THE HOLBROOK LAB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8337" y="4283219"/>
            <a:ext cx="28419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Noel Michele Holbrook, PhD</a:t>
            </a:r>
          </a:p>
          <a:p>
            <a:r>
              <a:rPr lang="en-US" dirty="0"/>
              <a:t>Fulton Rockwell, PhD</a:t>
            </a:r>
          </a:p>
          <a:p>
            <a:r>
              <a:rPr lang="en-US" dirty="0"/>
              <a:t>Jess </a:t>
            </a:r>
            <a:r>
              <a:rPr lang="en-US" dirty="0" err="1"/>
              <a:t>Gersony</a:t>
            </a:r>
            <a:endParaRPr lang="en-US" dirty="0"/>
          </a:p>
          <a:p>
            <a:r>
              <a:rPr lang="en-US" dirty="0"/>
              <a:t>Anju </a:t>
            </a:r>
            <a:r>
              <a:rPr lang="en-US" dirty="0" err="1"/>
              <a:t>Manandhar</a:t>
            </a:r>
            <a:endParaRPr lang="en-US" dirty="0"/>
          </a:p>
          <a:p>
            <a:r>
              <a:rPr lang="en-US" dirty="0"/>
              <a:t>Meghan Blumstein</a:t>
            </a:r>
          </a:p>
          <a:p>
            <a:r>
              <a:rPr lang="en-US" dirty="0"/>
              <a:t>Morgan Furze, PhD</a:t>
            </a:r>
          </a:p>
          <a:p>
            <a:r>
              <a:rPr lang="en-US" dirty="0" err="1"/>
              <a:t>Zhe</a:t>
            </a:r>
            <a:r>
              <a:rPr lang="en-US" dirty="0"/>
              <a:t> He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74419" y="1949799"/>
            <a:ext cx="2636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COMMITTEE MEMBERS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46993" y="2279242"/>
            <a:ext cx="2091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Paul Moorcroft, PhD</a:t>
            </a:r>
          </a:p>
          <a:p>
            <a:r>
              <a:rPr lang="en-US" dirty="0"/>
              <a:t>Neil Pederson, PhD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84826" y="3208992"/>
            <a:ext cx="429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/>
              <a:t>COLLABORATORS AND SPECIAL THANKS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20921" y="3608337"/>
            <a:ext cx="353571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Iñaki</a:t>
            </a:r>
            <a:r>
              <a:rPr lang="en-US" dirty="0"/>
              <a:t> Garcia de </a:t>
            </a:r>
            <a:r>
              <a:rPr lang="en-US" dirty="0" err="1"/>
              <a:t>Cortazar-Atauri</a:t>
            </a:r>
            <a:r>
              <a:rPr lang="en-US" dirty="0"/>
              <a:t>, PhD</a:t>
            </a:r>
          </a:p>
          <a:p>
            <a:r>
              <a:rPr lang="en-US" dirty="0"/>
              <a:t>Ben Cook, PhD</a:t>
            </a:r>
          </a:p>
          <a:p>
            <a:r>
              <a:rPr lang="en-US" dirty="0"/>
              <a:t>Kea Woodruff</a:t>
            </a:r>
          </a:p>
          <a:p>
            <a:r>
              <a:rPr lang="en-US" dirty="0"/>
              <a:t>Faye Rosin</a:t>
            </a:r>
          </a:p>
          <a:p>
            <a:r>
              <a:rPr lang="en-US" dirty="0"/>
              <a:t>Alice Linder</a:t>
            </a:r>
          </a:p>
          <a:p>
            <a:r>
              <a:rPr lang="en-US" dirty="0"/>
              <a:t>Dan Flynn</a:t>
            </a:r>
          </a:p>
          <a:p>
            <a:r>
              <a:rPr lang="en-US" dirty="0" err="1"/>
              <a:t>Alissandra</a:t>
            </a:r>
            <a:r>
              <a:rPr lang="en-US" dirty="0"/>
              <a:t> Ayala</a:t>
            </a:r>
          </a:p>
          <a:p>
            <a:r>
              <a:rPr lang="en-US" dirty="0"/>
              <a:t>John O’Keefe, PhD</a:t>
            </a:r>
          </a:p>
          <a:p>
            <a:r>
              <a:rPr lang="en-US" dirty="0"/>
              <a:t>Audrey Barker </a:t>
            </a:r>
            <a:r>
              <a:rPr lang="en-US" dirty="0" err="1"/>
              <a:t>Plotkin</a:t>
            </a:r>
            <a:endParaRPr lang="en-US" dirty="0"/>
          </a:p>
        </p:txBody>
      </p:sp>
      <p:pic>
        <p:nvPicPr>
          <p:cNvPr id="2052" name="Picture 4" descr="mage result for nasa giss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18678" y="4659718"/>
            <a:ext cx="3968983" cy="67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ge result for harvard forest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69767" y="2288236"/>
            <a:ext cx="1386850" cy="126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age result for pep725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7449" y="5442050"/>
            <a:ext cx="2310750" cy="69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age result for inra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1803" y="3649418"/>
            <a:ext cx="1782735" cy="73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798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842016BE-E9C3-1141-B85F-A5EEB9C8D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3632" y="0"/>
            <a:ext cx="4238368" cy="4263081"/>
          </a:xfrm>
          <a:prstGeom prst="ellipse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92500"/>
          </a:bodyPr>
          <a:lstStyle/>
          <a:p>
            <a:r>
              <a:rPr lang="en-US" sz="3400" dirty="0">
                <a:latin typeface="Avenir Book" panose="02000503020000020003" pitchFamily="2" charset="0"/>
                <a:ea typeface="Helvetica" charset="0"/>
                <a:cs typeface="Helvetica" charset="0"/>
              </a:rPr>
              <a:t>Climate change reshapes the drivers of false spring risk in European trees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44BB8C-961D-8E4A-B20B-58D101A6446B}"/>
              </a:ext>
            </a:extLst>
          </p:cNvPr>
          <p:cNvSpPr txBox="1">
            <a:spLocks/>
          </p:cNvSpPr>
          <p:nvPr/>
        </p:nvSpPr>
        <p:spPr>
          <a:xfrm>
            <a:off x="0" y="5918885"/>
            <a:ext cx="5025082" cy="93911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Avenir Book" panose="02000503020000020003" pitchFamily="2" charset="0"/>
                <a:ea typeface="Helvetica" charset="0"/>
                <a:cs typeface="Helvetica" charset="0"/>
              </a:rPr>
              <a:t>Cat Chamberlain</a:t>
            </a:r>
          </a:p>
          <a:p>
            <a:r>
              <a:rPr lang="en-US" sz="3400" dirty="0">
                <a:latin typeface="Avenir Book" panose="02000503020000020003" pitchFamily="2" charset="0"/>
                <a:ea typeface="Helvetica" charset="0"/>
                <a:cs typeface="Helvetica" charset="0"/>
              </a:rPr>
              <a:t>Arnold Arboretum – Harvard University</a:t>
            </a:r>
          </a:p>
        </p:txBody>
      </p:sp>
    </p:spTree>
    <p:extLst>
      <p:ext uri="{BB962C8B-B14F-4D97-AF65-F5344CB8AC3E}">
        <p14:creationId xmlns:p14="http://schemas.microsoft.com/office/powerpoint/2010/main" val="3719809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842016BE-E9C3-1141-B85F-A5EEB9C8D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88325" y="-197708"/>
            <a:ext cx="4810898" cy="4609070"/>
          </a:xfrm>
          <a:prstGeom prst="ellipse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dirty="0">
                <a:latin typeface="Avenir Book" panose="02000503020000020003" pitchFamily="2" charset="0"/>
                <a:ea typeface="Helvetica" charset="0"/>
                <a:cs typeface="Helvetica" charset="0"/>
              </a:rPr>
              <a:t>Climate change reshapes the drivers of false spring risk in European trees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44BB8C-961D-8E4A-B20B-58D101A6446B}"/>
              </a:ext>
            </a:extLst>
          </p:cNvPr>
          <p:cNvSpPr txBox="1">
            <a:spLocks/>
          </p:cNvSpPr>
          <p:nvPr/>
        </p:nvSpPr>
        <p:spPr>
          <a:xfrm>
            <a:off x="7290486" y="5918885"/>
            <a:ext cx="5025082" cy="939115"/>
          </a:xfrm>
          <a:prstGeom prst="round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Avenir Book" panose="02000503020000020003" pitchFamily="2" charset="0"/>
                <a:ea typeface="Helvetica" charset="0"/>
                <a:cs typeface="Helvetica" charset="0"/>
              </a:rPr>
              <a:t>Cat Chamberlain</a:t>
            </a:r>
          </a:p>
          <a:p>
            <a:r>
              <a:rPr lang="en-US" sz="3400" dirty="0">
                <a:latin typeface="Avenir Book" panose="02000503020000020003" pitchFamily="2" charset="0"/>
                <a:ea typeface="Helvetica" charset="0"/>
                <a:cs typeface="Helvetica" charset="0"/>
              </a:rPr>
              <a:t>Arnold Arboretum – Harvard University</a:t>
            </a:r>
          </a:p>
        </p:txBody>
      </p:sp>
    </p:spTree>
    <p:extLst>
      <p:ext uri="{BB962C8B-B14F-4D97-AF65-F5344CB8AC3E}">
        <p14:creationId xmlns:p14="http://schemas.microsoft.com/office/powerpoint/2010/main" val="3487943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842016BE-E9C3-1141-B85F-A5EEB9C8D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88325" y="-197708"/>
            <a:ext cx="4810898" cy="4609070"/>
          </a:xfrm>
          <a:prstGeom prst="ellipse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dirty="0">
                <a:latin typeface="Avenir Book" panose="02000503020000020003" pitchFamily="2" charset="0"/>
                <a:ea typeface="Helvetica" charset="0"/>
                <a:cs typeface="Helvetica" charset="0"/>
              </a:rPr>
              <a:t>Climate change reshapes the drivers of false spring risk in European trees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44BB8C-961D-8E4A-B20B-58D101A6446B}"/>
              </a:ext>
            </a:extLst>
          </p:cNvPr>
          <p:cNvSpPr txBox="1">
            <a:spLocks/>
          </p:cNvSpPr>
          <p:nvPr/>
        </p:nvSpPr>
        <p:spPr>
          <a:xfrm>
            <a:off x="7166918" y="5918885"/>
            <a:ext cx="5025082" cy="939115"/>
          </a:xfrm>
          <a:prstGeom prst="round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Avenir Book" panose="02000503020000020003" pitchFamily="2" charset="0"/>
                <a:ea typeface="Helvetica" charset="0"/>
                <a:cs typeface="Helvetica" charset="0"/>
              </a:rPr>
              <a:t>Cat Chamberlain</a:t>
            </a:r>
          </a:p>
          <a:p>
            <a:r>
              <a:rPr lang="en-US" sz="3400" dirty="0">
                <a:latin typeface="Avenir Book" panose="02000503020000020003" pitchFamily="2" charset="0"/>
                <a:ea typeface="Helvetica" charset="0"/>
                <a:cs typeface="Helvetica" charset="0"/>
              </a:rPr>
              <a:t>Arnold Arboretum – Harvard University</a:t>
            </a:r>
          </a:p>
        </p:txBody>
      </p:sp>
    </p:spTree>
    <p:extLst>
      <p:ext uri="{BB962C8B-B14F-4D97-AF65-F5344CB8AC3E}">
        <p14:creationId xmlns:p14="http://schemas.microsoft.com/office/powerpoint/2010/main" val="480614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026" y="2745882"/>
            <a:ext cx="2518136" cy="16780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9594" y="2745882"/>
            <a:ext cx="2330444" cy="15536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2511" y="2843227"/>
            <a:ext cx="2370359" cy="15807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7387" y="2843227"/>
            <a:ext cx="2616776" cy="17445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3975" y="2202872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DORMANT BUD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59329" y="2202872"/>
            <a:ext cx="1210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BUDBURST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75119" y="2202872"/>
            <a:ext cx="104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LEAFOUT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3023" y="249381"/>
            <a:ext cx="4914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American Beech: </a:t>
            </a:r>
            <a:r>
              <a:rPr lang="en-US" sz="2800" i="1"/>
              <a:t>Fagus sylvatica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42973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2935" y="1764096"/>
            <a:ext cx="5756060" cy="3964486"/>
          </a:xfrm>
          <a:prstGeom prst="rect">
            <a:avLst/>
          </a:prstGeom>
        </p:spPr>
      </p:pic>
      <p:sp>
        <p:nvSpPr>
          <p:cNvPr id="141" name="Where’s the risk?"/>
          <p:cNvSpPr/>
          <p:nvPr/>
        </p:nvSpPr>
        <p:spPr>
          <a:xfrm>
            <a:off x="195930" y="201790"/>
            <a:ext cx="4184684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42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40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False Springs: </a:t>
            </a:r>
          </a:p>
        </p:txBody>
      </p:sp>
      <p:sp>
        <p:nvSpPr>
          <p:cNvPr id="144" name="BUD BURST"/>
          <p:cNvSpPr/>
          <p:nvPr/>
        </p:nvSpPr>
        <p:spPr>
          <a:xfrm>
            <a:off x="1744266" y="2939310"/>
            <a:ext cx="1632319" cy="892969"/>
          </a:xfrm>
          <a:prstGeom prst="roundRect">
            <a:avLst>
              <a:gd name="adj" fmla="val 15000"/>
            </a:avLst>
          </a:prstGeom>
          <a:solidFill>
            <a:schemeClr val="tx2">
              <a:lumMod val="5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dirty="0">
                <a:solidFill>
                  <a:schemeClr val="bg1"/>
                </a:solidFill>
              </a:rPr>
              <a:t>BUDBURST</a:t>
            </a:r>
          </a:p>
        </p:txBody>
      </p:sp>
      <p:sp>
        <p:nvSpPr>
          <p:cNvPr id="145" name="LEAF OUT"/>
          <p:cNvSpPr/>
          <p:nvPr/>
        </p:nvSpPr>
        <p:spPr>
          <a:xfrm>
            <a:off x="5279840" y="2939310"/>
            <a:ext cx="1632320" cy="892969"/>
          </a:xfrm>
          <a:prstGeom prst="roundRect">
            <a:avLst>
              <a:gd name="adj" fmla="val 15000"/>
            </a:avLst>
          </a:prstGeom>
          <a:solidFill>
            <a:schemeClr val="tx2">
              <a:lumMod val="5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dirty="0">
                <a:solidFill>
                  <a:schemeClr val="bg1"/>
                </a:solidFill>
              </a:rPr>
              <a:t>LEAFOUT</a:t>
            </a:r>
          </a:p>
        </p:txBody>
      </p:sp>
      <p:sp>
        <p:nvSpPr>
          <p:cNvPr id="146" name="Line"/>
          <p:cNvSpPr/>
          <p:nvPr/>
        </p:nvSpPr>
        <p:spPr>
          <a:xfrm>
            <a:off x="3394770" y="3429000"/>
            <a:ext cx="1866885" cy="0"/>
          </a:xfrm>
          <a:prstGeom prst="line">
            <a:avLst/>
          </a:prstGeom>
          <a:ln w="50800">
            <a:solidFill>
              <a:schemeClr val="accent4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endParaRPr sz="1266"/>
          </a:p>
        </p:txBody>
      </p:sp>
      <p:sp>
        <p:nvSpPr>
          <p:cNvPr id="5" name="TextBox 4"/>
          <p:cNvSpPr txBox="1"/>
          <p:nvPr/>
        </p:nvSpPr>
        <p:spPr>
          <a:xfrm>
            <a:off x="1628258" y="5224053"/>
            <a:ext cx="5399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DURATION OF VEGETATIVE RISK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3869" y="545634"/>
            <a:ext cx="5896160" cy="3933233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 rot="16200000">
            <a:off x="3963772" y="1905331"/>
            <a:ext cx="710938" cy="5302437"/>
          </a:xfrm>
          <a:prstGeom prst="leftBrace">
            <a:avLst/>
          </a:prstGeom>
          <a:noFill/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0" y="6413745"/>
            <a:ext cx="292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Chamberlain et al, 2019 GCB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5684" y="2535319"/>
            <a:ext cx="5926316" cy="39533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960876" y="6488668"/>
            <a:ext cx="2231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Photos by </a:t>
            </a:r>
            <a:r>
              <a:rPr lang="en-US" dirty="0" err="1"/>
              <a:t>Suz</a:t>
            </a:r>
            <a:r>
              <a:rPr lang="en-US" dirty="0"/>
              <a:t> </a:t>
            </a:r>
            <a:r>
              <a:rPr lang="en-US" dirty="0" err="1"/>
              <a:t>Mrozak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4504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45" grpId="0" animBg="1"/>
      <p:bldP spid="146" grpId="0" animBg="1"/>
      <p:bldP spid="5" grpId="0"/>
      <p:bldP spid="6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1882001" cy="1325563"/>
          </a:xfrm>
        </p:spPr>
        <p:txBody>
          <a:bodyPr/>
          <a:lstStyle/>
          <a:p>
            <a:r>
              <a:rPr lang="en-US" dirty="0"/>
              <a:t>PHENOLOGY USES MULTIPLE CUES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998" y="1690688"/>
            <a:ext cx="11572003" cy="4234634"/>
          </a:xfrm>
        </p:spPr>
      </p:pic>
      <p:sp>
        <p:nvSpPr>
          <p:cNvPr id="6" name="Rectangle 5"/>
          <p:cNvSpPr/>
          <p:nvPr/>
        </p:nvSpPr>
        <p:spPr>
          <a:xfrm>
            <a:off x="1344706" y="5163671"/>
            <a:ext cx="2277035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54471" y="5199530"/>
            <a:ext cx="2277035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816111" y="6425315"/>
            <a:ext cx="2352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Ettinger </a:t>
            </a:r>
            <a:r>
              <a:rPr lang="en-US" i="1" dirty="0"/>
              <a:t>et al,</a:t>
            </a:r>
            <a:r>
              <a:rPr lang="en-US" dirty="0"/>
              <a:t> in review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28" y="4474823"/>
            <a:ext cx="1321578" cy="8860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4346" y="4475238"/>
            <a:ext cx="1327654" cy="885656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6881248" y="2541722"/>
            <a:ext cx="2309248" cy="7749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81248" y="2446964"/>
            <a:ext cx="2541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spring warming + daylength</a:t>
            </a:r>
          </a:p>
        </p:txBody>
      </p:sp>
      <p:sp>
        <p:nvSpPr>
          <p:cNvPr id="3" name="Rectangle 2"/>
          <p:cNvSpPr/>
          <p:nvPr/>
        </p:nvSpPr>
        <p:spPr>
          <a:xfrm>
            <a:off x="10031506" y="1325563"/>
            <a:ext cx="2160493" cy="4389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674223" y="1325562"/>
            <a:ext cx="3357282" cy="4389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98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04" y="201986"/>
            <a:ext cx="9843247" cy="1075765"/>
          </a:xfrm>
        </p:spPr>
        <p:txBody>
          <a:bodyPr>
            <a:noAutofit/>
          </a:bodyPr>
          <a:lstStyle/>
          <a:p>
            <a:r>
              <a:rPr lang="en-US" sz="4800" dirty="0"/>
              <a:t>PHENOLOGY IS ADVANCING</a:t>
            </a:r>
            <a:br>
              <a:rPr lang="en-US" sz="4800" dirty="0"/>
            </a:br>
            <a:endParaRPr lang="en-US" sz="4800" dirty="0">
              <a:ea typeface="Helvetica" charset="0"/>
              <a:cs typeface="Helvetica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00406" y="894740"/>
            <a:ext cx="6276677" cy="5963260"/>
          </a:xfrm>
        </p:spPr>
      </p:pic>
      <p:sp>
        <p:nvSpPr>
          <p:cNvPr id="5" name="Rectangle 4"/>
          <p:cNvSpPr/>
          <p:nvPr/>
        </p:nvSpPr>
        <p:spPr>
          <a:xfrm>
            <a:off x="4329262" y="1696622"/>
            <a:ext cx="3747247" cy="3998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377083" y="6488668"/>
            <a:ext cx="2618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Chamberlain </a:t>
            </a:r>
            <a:r>
              <a:rPr lang="en-US" i="1"/>
              <a:t>et al, </a:t>
            </a:r>
            <a:r>
              <a:rPr lang="en-US"/>
              <a:t>in prep</a:t>
            </a:r>
          </a:p>
        </p:txBody>
      </p:sp>
    </p:spTree>
    <p:extLst>
      <p:ext uri="{BB962C8B-B14F-4D97-AF65-F5344CB8AC3E}">
        <p14:creationId xmlns:p14="http://schemas.microsoft.com/office/powerpoint/2010/main" val="186213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32548"/>
            <a:ext cx="12192000" cy="1325563"/>
          </a:xfrm>
        </p:spPr>
        <p:txBody>
          <a:bodyPr/>
          <a:lstStyle/>
          <a:p>
            <a:r>
              <a:rPr lang="en-US" dirty="0"/>
              <a:t>Are false spring events changing with warming?</a:t>
            </a:r>
          </a:p>
        </p:txBody>
      </p:sp>
      <p:pic>
        <p:nvPicPr>
          <p:cNvPr id="4" name="Picture 4" descr="mage result for betula pendula leaf"/>
          <p:cNvPicPr>
            <a:picLocks noChangeAspect="1" noChangeArrowheads="1"/>
          </p:cNvPicPr>
          <p:nvPr/>
        </p:nvPicPr>
        <p:blipFill rotWithShape="1">
          <a:blip r:embed="rId2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88073" y="1903699"/>
            <a:ext cx="1981198" cy="138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mage result for aesculus hippocastanum leaf"/>
          <p:cNvPicPr>
            <a:picLocks noChangeAspect="1" noChangeArrowheads="1"/>
          </p:cNvPicPr>
          <p:nvPr/>
        </p:nvPicPr>
        <p:blipFill>
          <a:blip r:embed="rId3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4090" y="1723859"/>
            <a:ext cx="126742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mage result for alnus glutinosa leaf"/>
          <p:cNvPicPr>
            <a:picLocks noChangeAspect="1" noChangeArrowheads="1"/>
          </p:cNvPicPr>
          <p:nvPr/>
        </p:nvPicPr>
        <p:blipFill rotWithShape="1">
          <a:blip r:embed="rId4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32685" y="1845679"/>
            <a:ext cx="2109753" cy="149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mage result for fagus sylvatica leaf"/>
          <p:cNvPicPr>
            <a:picLocks noChangeAspect="1" noChangeArrowheads="1"/>
          </p:cNvPicPr>
          <p:nvPr/>
        </p:nvPicPr>
        <p:blipFill rotWithShape="1">
          <a:blip r:embed="rId5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88073" y="4660558"/>
            <a:ext cx="1981198" cy="136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mage result for quercus robur leaf"/>
          <p:cNvPicPr>
            <a:picLocks noChangeAspect="1" noChangeArrowheads="1"/>
          </p:cNvPicPr>
          <p:nvPr/>
        </p:nvPicPr>
        <p:blipFill rotWithShape="1">
          <a:blip r:embed="rId6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285092" y="4644793"/>
            <a:ext cx="1945415" cy="129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mage result for fraxinus excelsior leaf"/>
          <p:cNvPicPr>
            <a:picLocks noChangeAspect="1" noChangeArrowheads="1"/>
          </p:cNvPicPr>
          <p:nvPr/>
        </p:nvPicPr>
        <p:blipFill rotWithShape="1">
          <a:blip r:embed="rId7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34058" y="4684070"/>
            <a:ext cx="1907005" cy="131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1017" y="1016836"/>
            <a:ext cx="8988894" cy="5618059"/>
          </a:xfrm>
        </p:spPr>
      </p:pic>
    </p:spTree>
    <p:extLst>
      <p:ext uri="{BB962C8B-B14F-4D97-AF65-F5344CB8AC3E}">
        <p14:creationId xmlns:p14="http://schemas.microsoft.com/office/powerpoint/2010/main" val="232121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236</Words>
  <Application>Microsoft Macintosh PowerPoint</Application>
  <PresentationFormat>Widescreen</PresentationFormat>
  <Paragraphs>62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Avenir Book</vt:lpstr>
      <vt:lpstr>Calibri</vt:lpstr>
      <vt:lpstr>Calibri Light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PHENOLOGY USES MULTIPLE CUES</vt:lpstr>
      <vt:lpstr>PHENOLOGY IS ADVANCING </vt:lpstr>
      <vt:lpstr>Are false spring events changing with warming?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Chamberlain, Catherine</dc:creator>
  <cp:lastModifiedBy>Chamberlain, Catherine</cp:lastModifiedBy>
  <cp:revision>6</cp:revision>
  <dcterms:created xsi:type="dcterms:W3CDTF">2020-02-07T19:26:22Z</dcterms:created>
  <dcterms:modified xsi:type="dcterms:W3CDTF">2020-02-07T21:37:20Z</dcterms:modified>
</cp:coreProperties>
</file>